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4" r:id="rId1"/>
  </p:sldMasterIdLst>
  <p:notesMasterIdLst>
    <p:notesMasterId r:id="rId23"/>
  </p:notesMasterIdLst>
  <p:handoutMasterIdLst>
    <p:handoutMasterId r:id="rId24"/>
  </p:handoutMasterIdLst>
  <p:sldIdLst>
    <p:sldId id="275" r:id="rId2"/>
    <p:sldId id="277" r:id="rId3"/>
    <p:sldId id="278" r:id="rId4"/>
    <p:sldId id="279" r:id="rId5"/>
    <p:sldId id="301" r:id="rId6"/>
    <p:sldId id="285" r:id="rId7"/>
    <p:sldId id="286" r:id="rId8"/>
    <p:sldId id="294" r:id="rId9"/>
    <p:sldId id="261" r:id="rId10"/>
    <p:sldId id="287" r:id="rId11"/>
    <p:sldId id="264" r:id="rId12"/>
    <p:sldId id="295" r:id="rId13"/>
    <p:sldId id="296" r:id="rId14"/>
    <p:sldId id="292" r:id="rId15"/>
    <p:sldId id="293" r:id="rId16"/>
    <p:sldId id="270" r:id="rId17"/>
    <p:sldId id="271" r:id="rId18"/>
    <p:sldId id="297" r:id="rId19"/>
    <p:sldId id="299" r:id="rId20"/>
    <p:sldId id="291" r:id="rId21"/>
    <p:sldId id="302" r:id="rId22"/>
  </p:sldIdLst>
  <p:sldSz cx="9144000" cy="6858000" type="screen4x3"/>
  <p:notesSz cx="6881813" cy="9296400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0337" autoAdjust="0"/>
  </p:normalViewPr>
  <p:slideViewPr>
    <p:cSldViewPr>
      <p:cViewPr varScale="1">
        <p:scale>
          <a:sx n="76" d="100"/>
          <a:sy n="76" d="100"/>
        </p:scale>
        <p:origin x="101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6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52B2CC-53C8-415E-9191-F202383BE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7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176E168-366E-4271-AB37-616645D71A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805E70-868B-4D27-9257-F1AA225BC6B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15B1EF-3A2D-474A-A854-C7B3A95EB38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8250" cy="4186238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0BC78B-83A5-4791-B047-E464CA7F44D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60463" y="696913"/>
            <a:ext cx="45624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2"/>
          <p:cNvSpPr>
            <a:spLocks noGrp="1" noChangeArrowheads="1"/>
          </p:cNvSpPr>
          <p:nvPr>
            <p:ph type="body"/>
          </p:nvPr>
        </p:nvSpPr>
        <p:spPr>
          <a:xfrm>
            <a:off x="917575" y="4416425"/>
            <a:ext cx="5048250" cy="4184650"/>
          </a:xfrm>
          <a:noFill/>
          <a:ln/>
        </p:spPr>
        <p:txBody>
          <a:bodyPr/>
          <a:lstStyle/>
          <a:p>
            <a:pPr marL="457200" lvl="1" indent="0" eaLnBrk="1" hangingPunct="1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 dirty="0" smtClean="0">
              <a:cs typeface="Times New Roman" pitchFamily="18" charset="0"/>
            </a:endParaRPr>
          </a:p>
          <a:p>
            <a:pPr eaLnBrk="1" hangingPunct="1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0D191A-6536-43F8-A09D-1B580FF6528E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9DB89B-39B7-4C23-9F55-873006C88151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FC1914-59CA-49DB-894B-28122300DAF4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416FB4-AD18-43FA-94C0-09D983A0E11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60463" y="696913"/>
            <a:ext cx="45624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17575" y="4416425"/>
            <a:ext cx="5048250" cy="418465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11D173-7223-4729-B5E9-C409CA625E0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8250" cy="40957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089F1E-2F82-46E1-85C0-B38BD53C4C69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8250" cy="4186238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EAE87A-D279-4DBC-8125-7C9605FD9BF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8250" cy="418623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43B3BF-7BAC-4C93-9CA5-F79130EC003B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8250" cy="4186238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FB81-2861-44EF-A8FE-1A8367F27BC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8356-B6F2-4EE5-911C-09762681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40B4-2C6C-4E8D-9FD2-410BAAD3FD48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9BF1-41A2-4791-A567-5788387C6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19C2-BEA4-4CB3-9462-1CB163F85D3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A625-185D-4674-B7CD-8F36FD6F2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8832-6C33-473E-94C1-6C007056BDA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0336-C5C0-4CF5-B6C3-F4546A0A5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1F62-D7E1-4135-A736-75E35C57D18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8D70-EB45-4A53-A2B6-BB70D6E8E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0CF7-CBD1-4795-8EC6-766DF89A8B5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106DE-B04B-41C2-9E3B-6FC78ABFA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5829-F1BF-4137-B71C-1F2A3A331DF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B26F-426E-4821-A411-B23B244DC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6182-33D7-468E-9128-F185147F2B8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806B-6C0F-4E8A-A3BC-47F962C8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51FE-077A-4C78-8877-7EAE92AADD6C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5102-39C7-4FF8-B09F-5FD4D1811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3D5F-33EA-4953-A13D-F8E29F9DDCC8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BB2E-C8C8-46C5-9345-2329ED9E5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F329-FC5C-46CC-8D38-63FAC909715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C9CF-8DC2-444C-876A-D7C5E7B35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7AF406-51E1-4BCE-BB43-9821B4342C3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F527B83-23C8-449F-94ED-FE7E608B5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29" r:id="rId2"/>
    <p:sldLayoutId id="2147483938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9" r:id="rId9"/>
    <p:sldLayoutId id="2147483935" r:id="rId10"/>
    <p:sldLayoutId id="21474839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66800" y="2895600"/>
            <a:ext cx="68580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Writing Your Résumé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307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71600" y="45720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n-lt"/>
              </a:rPr>
              <a:t>A Résumé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39763"/>
            <a:ext cx="8229600" cy="960437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5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Education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676400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905000"/>
            <a:ext cx="8001000" cy="4495800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>
                <a:latin typeface="+mn-lt"/>
                <a:cs typeface="+mn-cs"/>
              </a:rPr>
              <a:t>Santa Barbara City College, Santa Barbara, CA</a:t>
            </a:r>
            <a:br>
              <a:rPr lang="en-US" sz="2000" dirty="0">
                <a:latin typeface="+mn-lt"/>
                <a:cs typeface="+mn-cs"/>
              </a:rPr>
            </a:br>
            <a:r>
              <a:rPr lang="en-US" sz="2000" b="1" dirty="0"/>
              <a:t> A.S., Engineering</a:t>
            </a:r>
            <a:br>
              <a:rPr lang="en-US" sz="2000" b="1" dirty="0"/>
            </a:br>
            <a:r>
              <a:rPr lang="en-US" sz="2000" dirty="0">
                <a:latin typeface="+mn-lt"/>
                <a:cs typeface="+mn-cs"/>
              </a:rPr>
              <a:t>Expected date of graduation: 5/2010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Honors: 3.6 GPA, Dean’s List (2 terms)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Related Coursework: Mechanics of Solids &amp; Fluids, Electricity &amp; Magnetism, Statics &amp; Strength Materials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defRPr/>
            </a:pPr>
            <a:r>
              <a:rPr lang="en-US" sz="2000" i="1" dirty="0">
                <a:latin typeface="+mn-lt"/>
                <a:cs typeface="+mn-cs"/>
              </a:rPr>
              <a:t>Special Projects</a:t>
            </a:r>
            <a:r>
              <a:rPr lang="en-US" sz="2000" dirty="0">
                <a:latin typeface="+mn-lt"/>
                <a:cs typeface="+mn-cs"/>
              </a:rPr>
              <a:t>:  Satellite Project, Fall 2009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Designed low earth orbit, low-power, lightweight satellite among group of four. 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Utilized satellite software STK and MATLAB to complete calculations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Achieved goal with satellite of 175 km orbit, 1.15 kW-hr power usage, 155 kg weight </a:t>
            </a:r>
            <a:endParaRPr lang="en-US" sz="2000" b="1" dirty="0">
              <a:latin typeface="+mn-lt"/>
              <a:cs typeface="+mn-cs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1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79413"/>
            <a:ext cx="8305800" cy="1144587"/>
          </a:xfrm>
        </p:spPr>
        <p:txBody>
          <a:bodyPr lIns="90000" tIns="46800" rIns="90000" bIns="46800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GB" sz="3000" dirty="0" smtClean="0">
                <a:solidFill>
                  <a:schemeClr val="tx1"/>
                </a:solidFill>
              </a:rPr>
              <a:t>Parts of a Résumé: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4953000" cy="4254500"/>
          </a:xfrm>
        </p:spPr>
        <p:txBody>
          <a:bodyPr lIns="90000" tIns="46800" rIns="90000" bIns="46800">
            <a:normAutofit fontScale="92500" lnSpcReduction="20000"/>
          </a:bodyPr>
          <a:lstStyle/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BE CONSISTENT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Include: </a:t>
            </a:r>
            <a:r>
              <a:rPr lang="en-GB" sz="2400" i="1" dirty="0" smtClean="0"/>
              <a:t>Title, Organization, </a:t>
            </a:r>
            <a:r>
              <a:rPr lang="en-GB" sz="2400" b="1" i="1" dirty="0" smtClean="0"/>
              <a:t>City</a:t>
            </a:r>
            <a:r>
              <a:rPr lang="en-GB" sz="2400" i="1" dirty="0" smtClean="0"/>
              <a:t>, State, Dates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Include accomplishments rather than duties in bullet form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cs typeface="Times New Roman" pitchFamily="18" charset="0"/>
              </a:rPr>
              <a:t>If your job title is not descriptive, consider replacing it with a functional title (Student Worker III = Asst Mgr of Graphics Lab)</a:t>
            </a:r>
          </a:p>
          <a:p>
            <a:pPr marL="0" indent="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>
              <a:cs typeface="Times New Roman" pitchFamily="18" charset="0"/>
            </a:endParaRP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cs typeface="Times New Roman" pitchFamily="18" charset="0"/>
              </a:rPr>
              <a:t>Note: Your degree is your “job title” under Education (i.e. AA, Graphic Design)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6372"/>
            <a:ext cx="3127796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0"/>
            <a:ext cx="8183563" cy="10668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GB" sz="5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Describing Work Experience</a:t>
            </a:r>
            <a:endParaRPr lang="en-US" sz="5000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057400"/>
            <a:ext cx="8183563" cy="4187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Focus on accomplishments, not routine duties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Use ACTION verbs – created, managed, coordinated...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Use numbers (numerals) whenever you can: $9800, </a:t>
            </a:r>
            <a:br>
              <a:rPr lang="en-GB" dirty="0">
                <a:latin typeface="+mn-lt"/>
                <a:cs typeface="Times New Roman" pitchFamily="18" charset="0"/>
              </a:rPr>
            </a:br>
            <a:r>
              <a:rPr lang="en-GB" dirty="0">
                <a:latin typeface="+mn-lt"/>
                <a:cs typeface="Times New Roman" pitchFamily="18" charset="0"/>
              </a:rPr>
              <a:t>7 clients, 45%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Use a superlative whenever you can: first, best, </a:t>
            </a:r>
            <a:br>
              <a:rPr lang="en-GB" dirty="0">
                <a:latin typeface="+mn-lt"/>
                <a:cs typeface="Times New Roman" pitchFamily="18" charset="0"/>
              </a:rPr>
            </a:br>
            <a:r>
              <a:rPr lang="en-GB" dirty="0">
                <a:latin typeface="+mn-lt"/>
                <a:cs typeface="Times New Roman" pitchFamily="18" charset="0"/>
              </a:rPr>
              <a:t>fastest, largest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Write long on your first draft - you can edit later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5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Take a Management Point of View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057400"/>
            <a:ext cx="8001000" cy="40687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Provide budget data even if that did not personally interest you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Show some understanding of how your task fit into the company’s overall goals 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“Resulted in 5% reduction in inventory due to more efficient logistics, representing a one-time $5,000,000 savings to company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Are you contributing to the “bottom line”?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71663"/>
            <a:ext cx="7543800" cy="3679825"/>
          </a:xfrm>
        </p:spPr>
        <p:txBody>
          <a:bodyPr lIns="90000" tIns="46800" rIns="90000" bIns="46800">
            <a:normAutofit fontScale="92500"/>
          </a:bodyPr>
          <a:lstStyle/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2015-2019 </a:t>
            </a:r>
            <a:r>
              <a:rPr lang="en-GB" sz="2800" dirty="0" err="1" smtClean="0"/>
              <a:t>Swersky</a:t>
            </a:r>
            <a:r>
              <a:rPr lang="en-GB" sz="2800" dirty="0" smtClean="0"/>
              <a:t> Construction, Santa Barbara, CA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Bob </a:t>
            </a:r>
            <a:r>
              <a:rPr lang="en-GB" sz="2800" dirty="0" err="1" smtClean="0"/>
              <a:t>Swersky</a:t>
            </a:r>
            <a:r>
              <a:rPr lang="en-GB" sz="2800" dirty="0" smtClean="0"/>
              <a:t>,  Supervisor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1235 Overlook Drive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805-620-7314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3000" dirty="0" smtClean="0"/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 smtClean="0"/>
              <a:t>Laborer</a:t>
            </a:r>
            <a:r>
              <a:rPr lang="en-GB" sz="2800" dirty="0" smtClean="0"/>
              <a:t>– hammered nails, thumbs; mastered expletives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81000" y="379413"/>
            <a:ext cx="8305800" cy="1144587"/>
          </a:xfrm>
          <a:prstGeom prst="rect">
            <a:avLst/>
          </a:prstGeom>
        </p:spPr>
        <p:txBody>
          <a:bodyPr lIns="90000" tIns="46800" rIns="90000" bIns="46800" anchor="b">
            <a:normAutofit fontScale="92500"/>
          </a:bodyPr>
          <a:lstStyle/>
          <a:p>
            <a:pPr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Experience Example </a:t>
            </a:r>
            <a:r>
              <a:rPr lang="en-GB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(Not </a:t>
            </a:r>
            <a:r>
              <a:rPr lang="en-GB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 good)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5613"/>
            <a:ext cx="8001000" cy="1144587"/>
          </a:xfrm>
        </p:spPr>
        <p:txBody>
          <a:bodyPr lIns="90000" tIns="46800" rIns="90000" bIns="46800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Example (Good)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267200"/>
          </a:xfrm>
        </p:spPr>
        <p:txBody>
          <a:bodyPr lIns="90000" tIns="46800" rIns="90000" bIns="46800">
            <a:normAutofit/>
          </a:bodyPr>
          <a:lstStyle/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/>
              <a:t>Construction Crew Assistant</a:t>
            </a:r>
            <a:r>
              <a:rPr lang="en-GB" dirty="0" smtClean="0"/>
              <a:t>, </a:t>
            </a:r>
            <a:r>
              <a:rPr lang="en-GB" dirty="0" err="1" smtClean="0"/>
              <a:t>Swersky</a:t>
            </a:r>
            <a:r>
              <a:rPr lang="en-GB" dirty="0" smtClean="0"/>
              <a:t> Construction, Santa Barbara, CA  Summers </a:t>
            </a:r>
            <a:r>
              <a:rPr lang="en-GB" dirty="0" smtClean="0"/>
              <a:t>2015-2019</a:t>
            </a:r>
            <a:endParaRPr lang="en-GB" dirty="0" smtClean="0"/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Coordinated with crew of 4 to build homes</a:t>
            </a:r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Rapidly adapted to changing work orders</a:t>
            </a:r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Maintained tools worth over $1000</a:t>
            </a:r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Beginning training in reading blueprints and structural requirements</a:t>
            </a:r>
          </a:p>
          <a:p>
            <a:pPr marL="365760" lvl="1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8229600" cy="1219200"/>
          </a:xfrm>
        </p:spPr>
        <p:txBody>
          <a:bodyPr lIns="90000" tIns="46800" rIns="90000" bIns="46800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Parts of a Résumé:</a:t>
            </a:r>
            <a:r>
              <a:rPr lang="en-GB" sz="4400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Sections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543800" cy="3886200"/>
          </a:xfrm>
        </p:spPr>
        <p:txBody>
          <a:bodyPr lIns="90000" tIns="46800" rIns="90000" bIns="4680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Campus/Community Involvement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This is one example...think of some of your own</a:t>
            </a:r>
          </a:p>
          <a:p>
            <a:pPr marL="274320" indent="-274320" fontAlgn="auto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References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They are assumed; use the space to expand on your qualifications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Create a reference list (with professional and/or scholastic contacts) to give them when they do ask, but not before.</a:t>
            </a:r>
          </a:p>
          <a:p>
            <a:pPr marL="640080" lvl="1" indent="-246888" fontAlgn="auto"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 marL="640080" lvl="1" indent="-246888" fontAlgn="auto"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79413"/>
            <a:ext cx="8001000" cy="1144587"/>
          </a:xfrm>
        </p:spPr>
        <p:txBody>
          <a:bodyPr lIns="90000" tIns="46800" rIns="90000" bIns="46800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Résumé Formatting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35138"/>
            <a:ext cx="7924800" cy="4087812"/>
          </a:xfrm>
        </p:spPr>
        <p:txBody>
          <a:bodyPr lIns="90000" tIns="46800" rIns="90000" bIns="46800"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Chronological? Functional? Combination?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Length: ONE PAGE?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Font and margin considerations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Use </a:t>
            </a:r>
            <a:r>
              <a:rPr lang="en-GB" b="1" dirty="0" smtClean="0"/>
              <a:t>bold type, </a:t>
            </a:r>
            <a:r>
              <a:rPr lang="en-GB" i="1" dirty="0" smtClean="0"/>
              <a:t>italics, </a:t>
            </a:r>
            <a:r>
              <a:rPr lang="en-GB" dirty="0" smtClean="0"/>
              <a:t>or underlines to highlight important information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Your résumé should be NEAT, PROFESSIONAL and EASY TO READ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Absolutely NO typographical errors!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GB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 Format</a:t>
            </a:r>
            <a:endParaRPr lang="en-US" sz="5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sz="2800" b="1" smtClean="0"/>
              <a:t>Advantages</a:t>
            </a:r>
          </a:p>
          <a:p>
            <a:pPr lvl="1"/>
            <a:r>
              <a:rPr lang="en-US" sz="2200" smtClean="0"/>
              <a:t>It’s the most common &amp; traditional style.</a:t>
            </a:r>
          </a:p>
          <a:p>
            <a:pPr lvl="1"/>
            <a:r>
              <a:rPr lang="en-US" sz="2200" smtClean="0"/>
              <a:t>Employers find it easy to understand.</a:t>
            </a:r>
          </a:p>
          <a:p>
            <a:pPr lvl="1"/>
            <a:r>
              <a:rPr lang="en-US" sz="2200" smtClean="0"/>
              <a:t>It’s generally easier to write.</a:t>
            </a:r>
          </a:p>
          <a:p>
            <a:pPr lvl="1"/>
            <a:r>
              <a:rPr lang="en-US" sz="2200" smtClean="0"/>
              <a:t>It emphasizes career laddering.</a:t>
            </a:r>
          </a:p>
          <a:p>
            <a:r>
              <a:rPr lang="en-US" b="1" smtClean="0"/>
              <a:t>Disadvantages</a:t>
            </a:r>
          </a:p>
          <a:p>
            <a:pPr lvl="1"/>
            <a:r>
              <a:rPr lang="en-US" sz="2200" smtClean="0"/>
              <a:t>Your most recent experience may not be your most important or relevant experience. </a:t>
            </a:r>
          </a:p>
          <a:p>
            <a:pPr lvl="1"/>
            <a:r>
              <a:rPr lang="en-US" sz="2200" smtClean="0"/>
              <a:t>Some students may have little or no work experience or feel their work experience is unimpressive.</a:t>
            </a:r>
          </a:p>
          <a:p>
            <a:pPr lvl="1"/>
            <a:r>
              <a:rPr lang="en-US" sz="2200" smtClean="0"/>
              <a:t>Some people don’t want to be stereotyped on the basis of their past work experience.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Format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305800" cy="4389437"/>
          </a:xfrm>
        </p:spPr>
        <p:txBody>
          <a:bodyPr/>
          <a:lstStyle/>
          <a:p>
            <a:r>
              <a:rPr lang="en-US" sz="2800" b="1" smtClean="0"/>
              <a:t>Advantages </a:t>
            </a:r>
          </a:p>
          <a:p>
            <a:pPr lvl="1"/>
            <a:r>
              <a:rPr lang="en-US" smtClean="0"/>
              <a:t>Useful when you want to emphasize abilities not used in recent work experience.</a:t>
            </a:r>
          </a:p>
          <a:p>
            <a:pPr lvl="1"/>
            <a:r>
              <a:rPr lang="en-US" smtClean="0"/>
              <a:t>May be useful when entering the job market for the first time or changing careers.</a:t>
            </a:r>
          </a:p>
          <a:p>
            <a:r>
              <a:rPr lang="en-US" sz="2800" b="1" smtClean="0"/>
              <a:t>Disadvantages </a:t>
            </a:r>
          </a:p>
          <a:p>
            <a:pPr lvl="1"/>
            <a:r>
              <a:rPr lang="en-US" smtClean="0"/>
              <a:t>May be difficult to write.</a:t>
            </a:r>
          </a:p>
          <a:p>
            <a:pPr lvl="1"/>
            <a:r>
              <a:rPr lang="en-US" smtClean="0"/>
              <a:t>May be confusing to employer or create skepticism due to lack of content.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701992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Résumé?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7620000" cy="4497388"/>
          </a:xfrm>
        </p:spPr>
        <p:txBody>
          <a:bodyPr>
            <a:normAutofit/>
          </a:bodyPr>
          <a:lstStyle/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A marketing tool – you are marketing yourself</a:t>
            </a:r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A brief overview of education and </a:t>
            </a:r>
            <a:r>
              <a:rPr lang="en-GB" b="1" dirty="0" smtClean="0">
                <a:cs typeface="Times New Roman" pitchFamily="18" charset="0"/>
              </a:rPr>
              <a:t>relevant</a:t>
            </a:r>
            <a:r>
              <a:rPr lang="en-GB" dirty="0" smtClean="0">
                <a:cs typeface="Times New Roman" pitchFamily="18" charset="0"/>
              </a:rPr>
              <a:t> activities to demonstrate skills and accomplishments</a:t>
            </a:r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A document tailored to each position / organization</a:t>
            </a:r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The first (and maybe the only) impression </a:t>
            </a: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0" y="914400"/>
            <a:ext cx="3733800" cy="556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914400"/>
            <a:ext cx="3733800" cy="556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914400"/>
            <a:ext cx="8229600" cy="731838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Do</a:t>
            </a: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</a:t>
            </a:r>
            <a:r>
              <a:rPr lang="en-US" sz="50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Don’t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3733800" cy="45259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Emphasize your name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Be consistent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numbers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Match keywords to the job posting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Describe projects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TELL THE TRUTH!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52963" y="1600200"/>
            <a:ext cx="3576637" cy="45259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the word </a:t>
            </a:r>
            <a:r>
              <a:rPr lang="en-US" sz="2800" dirty="0">
                <a:latin typeface="Times New Roman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</a:t>
            </a:r>
            <a:r>
              <a:rPr lang="en-US" sz="2800" dirty="0">
                <a:latin typeface="Times New Roman"/>
                <a:cs typeface="+mn-cs"/>
              </a:rPr>
              <a:t>”</a:t>
            </a: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fluff phrases</a:t>
            </a:r>
            <a:r>
              <a:rPr lang="en-US" sz="2800" dirty="0">
                <a:latin typeface="Times New Roman"/>
                <a:cs typeface="+mn-cs"/>
              </a:rPr>
              <a:t>–</a:t>
            </a:r>
            <a:r>
              <a:rPr lang="en-US" sz="2800" dirty="0">
                <a:latin typeface="+mn-lt"/>
                <a:cs typeface="+mn-cs"/>
              </a:rPr>
              <a:t> e.g., Responsible for, Duties include, etc.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graphics or </a:t>
            </a:r>
            <a:r>
              <a:rPr lang="en-US" sz="2800" dirty="0" smtClean="0">
                <a:latin typeface="+mn-lt"/>
                <a:cs typeface="+mn-cs"/>
              </a:rPr>
              <a:t>colors or photos</a:t>
            </a: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Allow ANY spelling or grammar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0"/>
            <a:ext cx="8077200" cy="426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 proud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your accomplishments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Come to the Career Center if you need help or want your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résumé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reviewed.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80010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Résumé Writing Guidelines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133600"/>
            <a:ext cx="7543800" cy="4114800"/>
          </a:xfrm>
        </p:spPr>
        <p:txBody>
          <a:bodyPr>
            <a:normAutofit/>
          </a:bodyPr>
          <a:lstStyle/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Résumés are subjective– few true rules</a:t>
            </a:r>
          </a:p>
          <a:p>
            <a:pPr marL="548640" lvl="1" indent="-201168" fontAlgn="auto">
              <a:spcBef>
                <a:spcPts val="55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dirty="0" smtClean="0">
                <a:cs typeface="Times New Roman" pitchFamily="18" charset="0"/>
              </a:rPr>
              <a:t>What you include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n-GB" sz="2200" dirty="0" smtClean="0">
                <a:cs typeface="Times New Roman" pitchFamily="18" charset="0"/>
              </a:rPr>
              <a:t>&amp; HOW you include it, has an impact</a:t>
            </a:r>
          </a:p>
          <a:p>
            <a:pPr marL="548640" lvl="1" indent="-201168" fontAlgn="auto">
              <a:spcBef>
                <a:spcPts val="55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200" dirty="0" smtClean="0">
              <a:cs typeface="Times New Roman" pitchFamily="18" charset="0"/>
            </a:endParaRP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cs typeface="Times New Roman" pitchFamily="18" charset="0"/>
              </a:rPr>
              <a:t>YOU MUST TELL THE TRUTH</a:t>
            </a:r>
            <a:r>
              <a:rPr lang="en-GB" dirty="0" smtClean="0">
                <a:cs typeface="Times New Roman" pitchFamily="18" charset="0"/>
              </a:rPr>
              <a:t>!!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cs typeface="Times New Roman" pitchFamily="18" charset="0"/>
            </a:endParaRP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Prioritize the information in order of interest to your reader– top left is highest emphasis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Yourself to the Position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7848600" cy="40386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85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Match YOUR skills &amp; qualifications to THEIR requirements and keywords</a:t>
            </a:r>
          </a:p>
          <a:p>
            <a:pPr marL="274320" indent="-274320" fontAlgn="auto">
              <a:spcBef>
                <a:spcPts val="8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Critique your résumé as if YOU were the employer– what would YOU want to see?</a:t>
            </a:r>
          </a:p>
          <a:p>
            <a:pPr marL="274320" indent="-274320" fontAlgn="auto"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cs typeface="Times New Roman" pitchFamily="18" charset="0"/>
            </a:endParaRPr>
          </a:p>
          <a:p>
            <a:pPr marL="274320" indent="-274320" algn="ctr" fontAlgn="auto"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i="1" dirty="0" smtClean="0">
                <a:cs typeface="Times New Roman" pitchFamily="18" charset="0"/>
              </a:rPr>
              <a:t>This is the single most important aspect of résumé writing!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0065"/>
            <a:ext cx="44672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1430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a </a:t>
            </a:r>
            <a:r>
              <a:rPr lang="en-GB" sz="2800" dirty="0"/>
              <a:t>r</a:t>
            </a:r>
            <a:r>
              <a:rPr lang="en-GB" sz="2800" dirty="0" smtClean="0"/>
              <a:t>ésumé </a:t>
            </a:r>
            <a:r>
              <a:rPr lang="en-US" sz="2800" dirty="0" smtClean="0"/>
              <a:t>look like?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65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39763"/>
            <a:ext cx="8229600" cy="884237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000" dirty="0">
                <a:latin typeface="+mj-lt"/>
                <a:ea typeface="+mj-ea"/>
                <a:cs typeface="+mj-cs"/>
              </a:rPr>
              <a:t>Parts of a </a:t>
            </a:r>
            <a:r>
              <a:rPr lang="en-GB" sz="3000" dirty="0">
                <a:latin typeface="+mj-lt"/>
              </a:rPr>
              <a:t>Résumé </a:t>
            </a:r>
            <a:r>
              <a:rPr lang="en-US" sz="3000" dirty="0">
                <a:latin typeface="+mj-lt"/>
                <a:ea typeface="+mj-ea"/>
                <a:cs typeface="+mj-cs"/>
              </a:rPr>
              <a:t>: </a:t>
            </a:r>
            <a:r>
              <a:rPr lang="en-US" sz="5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Contact Info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057400"/>
            <a:ext cx="4953000" cy="40687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Emphasize your </a:t>
            </a:r>
            <a:r>
              <a:rPr lang="en-US" sz="2000" b="1" dirty="0">
                <a:latin typeface="+mn-lt"/>
                <a:cs typeface="+mn-cs"/>
              </a:rPr>
              <a:t>Name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Use a local address if reliable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Phone numbers:  use cell phone number if you have a professional voice mail greeting 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Provide </a:t>
            </a:r>
            <a:r>
              <a:rPr lang="en-US" sz="2000" i="1" dirty="0">
                <a:latin typeface="+mn-lt"/>
                <a:cs typeface="+mn-cs"/>
              </a:rPr>
              <a:t>appropriate</a:t>
            </a:r>
            <a:r>
              <a:rPr lang="en-US" sz="2000" dirty="0">
                <a:latin typeface="+mn-lt"/>
                <a:cs typeface="+mn-cs"/>
              </a:rPr>
              <a:t> e-mail address (NOT </a:t>
            </a:r>
            <a:r>
              <a:rPr lang="en-US" sz="2000" i="1" dirty="0" err="1">
                <a:latin typeface="+mn-lt"/>
                <a:cs typeface="+mn-cs"/>
              </a:rPr>
              <a:t>lazyboybob</a:t>
            </a:r>
            <a:r>
              <a:rPr lang="en-US" sz="2000" i="1" dirty="0">
                <a:latin typeface="+mn-lt"/>
                <a:cs typeface="+mn-cs"/>
              </a:rPr>
              <a:t>@...) </a:t>
            </a:r>
            <a:r>
              <a:rPr lang="en-US" sz="2000" dirty="0">
                <a:latin typeface="+mn-lt"/>
                <a:cs typeface="+mn-cs"/>
              </a:rPr>
              <a:t>and check on a daily basis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Recommend 10-12 font size for contact information and remainder of </a:t>
            </a:r>
            <a:r>
              <a:rPr lang="en-US" sz="2000" dirty="0" smtClean="0">
                <a:latin typeface="+mn-lt"/>
              </a:rPr>
              <a:t>résumé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598"/>
            <a:ext cx="352349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4648200" cy="2057400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I want a job with a company who will value me and allow me to grow and gain experience.                          </a:t>
            </a:r>
          </a:p>
          <a:p>
            <a:pPr marL="265176" indent="-265176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>
                <a:latin typeface="+mn-lt"/>
                <a:cs typeface="+mn-cs"/>
              </a:rPr>
              <a:t>vs.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3505200"/>
            <a:ext cx="4800600" cy="3048000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Seeking an engineering position with AMD where I can utilize my ability to analyze, interpret and evaluate data, conduct research, prepare and write reports. </a:t>
            </a:r>
            <a:br>
              <a:rPr lang="en-US" sz="2000" dirty="0">
                <a:latin typeface="+mn-lt"/>
                <a:cs typeface="+mn-cs"/>
              </a:rPr>
            </a:br>
            <a:endParaRPr lang="en-US" sz="20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Or simply: Seeking an electrical engineering position  with  AMD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7200" y="533400"/>
            <a:ext cx="8077200" cy="1143000"/>
          </a:xfrm>
          <a:prstGeom prst="rect">
            <a:avLst/>
          </a:prstGeom>
        </p:spPr>
        <p:txBody>
          <a:bodyPr lIns="0" tIns="0" rIns="0" bIns="0" anchor="b">
            <a:normAutofit fontScale="92500"/>
          </a:bodyPr>
          <a:lstStyle/>
          <a:p>
            <a:pPr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>
                <a:latin typeface="+mj-lt"/>
                <a:ea typeface="+mj-ea"/>
                <a:cs typeface="+mj-cs"/>
              </a:rPr>
              <a:t>Parts of a Résumé:  </a:t>
            </a:r>
            <a:r>
              <a:rPr lang="en-GB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Objective Statement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67244"/>
            <a:ext cx="3433763" cy="447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4587"/>
          </a:xfrm>
        </p:spPr>
        <p:txBody>
          <a:bodyPr lIns="90000" tIns="46800" rIns="90000" bIns="46800"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Parts of a Résumé: </a:t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Qualifications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362200"/>
            <a:ext cx="5715000" cy="3676459"/>
          </a:xfrm>
        </p:spPr>
        <p:txBody>
          <a:bodyPr lIns="90000" tIns="46800" rIns="90000" bIns="46800"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Summarize your key strengths for the position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Not too many items (Roughly 3-5)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Be specific – paint a picture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This area should be ESPECIALLY tailored to position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Speak THEIR language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199"/>
            <a:ext cx="2852738" cy="367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077200" cy="1143000"/>
          </a:xfrm>
        </p:spPr>
        <p:txBody>
          <a:bodyPr tIns="0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Parts of a Résumé: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3886200" cy="3810000"/>
          </a:xfrm>
        </p:spPr>
        <p:txBody>
          <a:bodyPr lIns="0" tIns="0" rIns="0" bIns="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Don’t underestimate the importance of your education on your résumé</a:t>
            </a:r>
          </a:p>
          <a:p>
            <a:pPr mar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en-GB" sz="1800" dirty="0" smtClean="0"/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Think in terms of skills and experience...just like describing professional experience</a:t>
            </a:r>
          </a:p>
          <a:p>
            <a:pPr mar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en-GB" sz="1800" dirty="0" smtClean="0"/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List coursework and projects when applicable</a:t>
            </a:r>
          </a:p>
          <a:p>
            <a:pPr mar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en-GB" sz="1800" dirty="0" smtClean="0"/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SBCC can be your calling card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800" dirty="0" smtClean="0"/>
          </a:p>
          <a:p>
            <a:pPr marL="265113" indent="-265113"/>
            <a:endParaRPr lang="en-GB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45" y="1828800"/>
            <a:ext cx="3286125" cy="426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1013</TotalTime>
  <Words>890</Words>
  <Application>Microsoft Office PowerPoint</Application>
  <PresentationFormat>On-screen Show (4:3)</PresentationFormat>
  <Paragraphs>146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Lucida Sans Unicode</vt:lpstr>
      <vt:lpstr>Times New Roman</vt:lpstr>
      <vt:lpstr>Wingdings 2</vt:lpstr>
      <vt:lpstr>Flow</vt:lpstr>
      <vt:lpstr>PowerPoint Presentation</vt:lpstr>
      <vt:lpstr>What is a Résumé?</vt:lpstr>
      <vt:lpstr>Résumé Writing Guidelines</vt:lpstr>
      <vt:lpstr>Linking Yourself to the Position</vt:lpstr>
      <vt:lpstr>PowerPoint Presentation</vt:lpstr>
      <vt:lpstr>PowerPoint Presentation</vt:lpstr>
      <vt:lpstr>PowerPoint Presentation</vt:lpstr>
      <vt:lpstr>Parts of a Résumé:  Summary of Qualifications</vt:lpstr>
      <vt:lpstr>Parts of a Résumé: Education</vt:lpstr>
      <vt:lpstr>PowerPoint Presentation</vt:lpstr>
      <vt:lpstr> Parts of a Résumé: Experience</vt:lpstr>
      <vt:lpstr>PowerPoint Presentation</vt:lpstr>
      <vt:lpstr>PowerPoint Presentation</vt:lpstr>
      <vt:lpstr>PowerPoint Presentation</vt:lpstr>
      <vt:lpstr>Experience Example (Good)</vt:lpstr>
      <vt:lpstr>Parts of a Résumé: Other Sections</vt:lpstr>
      <vt:lpstr>Résumé Formatting</vt:lpstr>
      <vt:lpstr> Chronological Format</vt:lpstr>
      <vt:lpstr>Functional Format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Rocket Science</dc:title>
  <dc:creator>khunt</dc:creator>
  <cp:lastModifiedBy>Eurman, Valerie S.</cp:lastModifiedBy>
  <cp:revision>85</cp:revision>
  <dcterms:modified xsi:type="dcterms:W3CDTF">2019-01-19T00:00:08Z</dcterms:modified>
</cp:coreProperties>
</file>